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99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282" r:id="rId17"/>
    <p:sldId id="264" r:id="rId18"/>
    <p:sldId id="265" r:id="rId19"/>
    <p:sldId id="266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32E0C2-5267-4A19-B85C-BD7225A81437}">
  <a:tblStyle styleId="{5F32E0C2-5267-4A19-B85C-BD7225A81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44" autoAdjust="0"/>
  </p:normalViewPr>
  <p:slideViewPr>
    <p:cSldViewPr snapToGrid="0">
      <p:cViewPr varScale="1">
        <p:scale>
          <a:sx n="132" d="100"/>
          <a:sy n="132" d="100"/>
        </p:scale>
        <p:origin x="101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VSCode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714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100" dirty="0"/>
              <a:t>События для </a:t>
            </a:r>
            <a:r>
              <a:rPr lang="en-US" sz="1100" dirty="0"/>
              <a:t>RabbitMQ </a:t>
            </a:r>
            <a:r>
              <a:rPr lang="ru-RU" sz="1100" dirty="0"/>
              <a:t>регистрируются на РС и отправляются регламентным заданием.</a:t>
            </a:r>
            <a:br>
              <a:rPr lang="ru-RU" sz="1100" dirty="0"/>
            </a:br>
            <a:r>
              <a:rPr lang="ru-RU" sz="1100" dirty="0"/>
              <a:t>Для остатков событием является изменение РН</a:t>
            </a:r>
          </a:p>
        </p:txBody>
      </p:sp>
    </p:spTree>
    <p:extLst>
      <p:ext uri="{BB962C8B-B14F-4D97-AF65-F5344CB8AC3E}">
        <p14:creationId xmlns:p14="http://schemas.microsoft.com/office/powerpoint/2010/main" val="843629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445123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100" dirty="0"/>
              <a:t>Тесты аналогичны </a:t>
            </a:r>
            <a:r>
              <a:rPr lang="en-US" sz="1100" dirty="0" err="1"/>
              <a:t>YAxUnit</a:t>
            </a:r>
            <a:r>
              <a:rPr lang="ru-RU" sz="1100" dirty="0"/>
              <a:t>, но выполняются в интерфейсе</a:t>
            </a:r>
          </a:p>
        </p:txBody>
      </p:sp>
    </p:spTree>
    <p:extLst>
      <p:ext uri="{BB962C8B-B14F-4D97-AF65-F5344CB8AC3E}">
        <p14:creationId xmlns:p14="http://schemas.microsoft.com/office/powerpoint/2010/main" val="2924959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Длительность проекта не оценивал, но примерно 2 полных дня.</a:t>
            </a:r>
            <a:br>
              <a:rPr lang="ru-RU" dirty="0"/>
            </a:br>
            <a:r>
              <a:rPr lang="ru-RU" dirty="0"/>
              <a:t>Вопросов не осталось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Планы: применять знания на практике: брокеры, </a:t>
            </a:r>
            <a:r>
              <a:rPr lang="en-US" dirty="0" err="1"/>
              <a:t>YaxUnit</a:t>
            </a:r>
            <a:r>
              <a:rPr lang="ru-RU" dirty="0"/>
              <a:t>, сонар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1C – </a:t>
            </a:r>
            <a:r>
              <a:rPr lang="ru-RU" dirty="0"/>
              <a:t>учетная система</a:t>
            </a:r>
            <a:br>
              <a:rPr lang="ru-RU" dirty="0"/>
            </a:br>
            <a:r>
              <a:rPr lang="en-US" dirty="0"/>
              <a:t>CRM – </a:t>
            </a:r>
            <a:r>
              <a:rPr lang="ru-RU" dirty="0"/>
              <a:t>система на 1С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9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Минусы: Активное участие менеджера в процессах: Подтверждение остатков, Создание заказа в 1С, отслеживание статусов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52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87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VSCode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3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обработки заказов через двустороннюю интеграцию CRM и 1С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2.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диаграмма</a:t>
            </a: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PlantUML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Особенности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800" dirty="0">
                <a:latin typeface="Roboto"/>
                <a:ea typeface="Roboto"/>
                <a:cs typeface="Roboto"/>
                <a:sym typeface="Roboto"/>
              </a:rPr>
            </a:b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Выгрузка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RMQ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через регистр очереди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Настройки подключения к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RMQ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отдельной таблице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91E02-13F9-43BD-8FBE-029556358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37" y="1062111"/>
            <a:ext cx="5738665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</a:t>
            </a:r>
            <a:r>
              <a:rPr lang="en-US" dirty="0"/>
              <a:t>3</a:t>
            </a:r>
            <a:r>
              <a:rPr lang="ru" dirty="0"/>
              <a:t>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Допущение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MVP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6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1С и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CRM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находятся в единой системе, но метаданные полностью разделены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378515"/>
              </p:ext>
            </p:extLst>
          </p:nvPr>
        </p:nvGraphicFramePr>
        <p:xfrm>
          <a:off x="565231" y="1155220"/>
          <a:ext cx="5869795" cy="3665104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Основа конфигурации – библиотека стандартных подсистем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Включен и настроен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Использована интеграция с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Структура проекта -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bootstrap</a:t>
                      </a:r>
                      <a:endParaRPr lang="ru-RU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MVP </a:t>
                      </a:r>
                      <a:r>
                        <a:rPr lang="ru-RU" sz="1600" dirty="0"/>
                        <a:t>и все артефакты размещены в репозитории: </a:t>
                      </a:r>
                      <a:r>
                        <a:rPr lang="en-US" sz="1600" dirty="0"/>
                        <a:t>https://github.com/smirnov0ser/otus_project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/>
                        <a:t>Gitsync</a:t>
                      </a:r>
                      <a:r>
                        <a:rPr lang="en-US" sz="1600" dirty="0"/>
                        <a:t> </a:t>
                      </a:r>
                      <a:r>
                        <a:rPr lang="ru-RU" sz="1600" dirty="0"/>
                        <a:t>для выгрузки конфигурации</a:t>
                      </a:r>
                      <a:endParaRPr lang="en-US" sz="1600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21172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3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Этап </a:t>
            </a:r>
            <a:r>
              <a:rPr lang="ru-RU" dirty="0"/>
              <a:t>4</a:t>
            </a:r>
            <a:r>
              <a:rPr lang="ru" dirty="0"/>
              <a:t>. </a:t>
            </a:r>
            <a:r>
              <a:rPr lang="en-US" sz="3200" dirty="0"/>
              <a:t>U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nit-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</a:t>
            </a:r>
            <a:b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YAxUnit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54120"/>
              </p:ext>
            </p:extLst>
          </p:nvPr>
        </p:nvGraphicFramePr>
        <p:xfrm>
          <a:off x="565231" y="1155220"/>
          <a:ext cx="5869795" cy="2775118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 отправки и приема остатков номенклатуры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нового заказа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статуса заказа в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Тесты размещены в репозитории: </a:t>
                      </a:r>
                      <a:r>
                        <a:rPr lang="en-US" sz="1600" dirty="0"/>
                        <a:t>https://github.com/smirnov0ser/otus_project/tree/main/src/cfe/YaxUnit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  <p:sp>
        <p:nvSpPr>
          <p:cNvPr id="9" name="Google Shape;374;p54">
            <a:extLst>
              <a:ext uri="{FF2B5EF4-FFF2-40B4-BE49-F238E27FC236}">
                <a16:creationId xmlns:a16="http://schemas.microsoft.com/office/drawing/2014/main" id="{87C71185-F411-4F78-9BED-DCE0AF2DF528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b="1" dirty="0"/>
              <a:t>Тесты содержат: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Создание объектов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Выполнение обмена через </a:t>
            </a:r>
            <a:r>
              <a:rPr lang="en-US" sz="1600" dirty="0"/>
              <a:t>RMQ</a:t>
            </a:r>
            <a:endParaRPr lang="ru-RU" sz="1600" dirty="0"/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Контроль результата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267;p49">
            <a:extLst>
              <a:ext uri="{FF2B5EF4-FFF2-40B4-BE49-F238E27FC236}">
                <a16:creationId xmlns:a16="http://schemas.microsoft.com/office/drawing/2014/main" id="{3D4B871C-A867-4EFC-AAC3-1BF1F772A4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6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5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/>
              <a:t>Этап </a:t>
            </a:r>
            <a:r>
              <a:rPr lang="ru-RU" dirty="0"/>
              <a:t>5</a:t>
            </a:r>
            <a:r>
              <a:rPr lang="ru" dirty="0"/>
              <a:t>. </a:t>
            </a:r>
            <a:r>
              <a:rPr lang="ru-RU" sz="3200" dirty="0"/>
              <a:t>Сценарное</a:t>
            </a:r>
            <a:br>
              <a:rPr lang="ru-RU" sz="3200" dirty="0"/>
            </a:b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</a:t>
            </a:r>
            <a:b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Vanessa Automation 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b="1" dirty="0"/>
              <a:t>Тесты содержат: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Создание объектов</a:t>
            </a:r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Выполнение обмена через </a:t>
            </a:r>
            <a:r>
              <a:rPr lang="en-US" sz="1600" dirty="0"/>
              <a:t>RMQ</a:t>
            </a:r>
            <a:endParaRPr lang="ru-RU" sz="1600" dirty="0"/>
          </a:p>
          <a:p>
            <a:pPr marL="285750" marR="0" lvl="0" indent="-28575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Контроль результата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213;p42">
            <a:extLst>
              <a:ext uri="{FF2B5EF4-FFF2-40B4-BE49-F238E27FC236}">
                <a16:creationId xmlns:a16="http://schemas.microsoft.com/office/drawing/2014/main" id="{3EB35AAC-ACCE-4738-A05F-25AFF9D85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05472"/>
              </p:ext>
            </p:extLst>
          </p:nvPr>
        </p:nvGraphicFramePr>
        <p:xfrm>
          <a:off x="588167" y="1550741"/>
          <a:ext cx="5869795" cy="2775118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1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 отправки и приема остатков номенклатуры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нового заказа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 отправки и приема статуса заказа в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/>
                        <a:t>Тесты размещены в репозитории: </a:t>
                      </a:r>
                      <a:r>
                        <a:rPr lang="en-US" sz="1600" dirty="0"/>
                        <a:t>https://github.com/smirnov0ser/otus_project/tree/main/features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6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Выводы</a:t>
            </a:r>
            <a:endParaRPr dirty="0"/>
          </a:p>
        </p:txBody>
      </p:sp>
      <p:sp>
        <p:nvSpPr>
          <p:cNvPr id="425" name="Google Shape;425;p61"/>
          <p:cNvSpPr txBox="1"/>
          <p:nvPr/>
        </p:nvSpPr>
        <p:spPr>
          <a:xfrm>
            <a:off x="373488" y="2514277"/>
            <a:ext cx="1778869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Все задачи выполнены и цель достигнута</a:t>
            </a:r>
          </a:p>
        </p:txBody>
      </p:sp>
      <p:sp>
        <p:nvSpPr>
          <p:cNvPr id="426" name="Google Shape;426;p61"/>
          <p:cNvSpPr txBox="1"/>
          <p:nvPr/>
        </p:nvSpPr>
        <p:spPr>
          <a:xfrm>
            <a:off x="2614000" y="2520538"/>
            <a:ext cx="1721468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Все шаги дались легко, так как технологии и подходы отрабатывались в домашних заданиях</a:t>
            </a: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4800087" y="2520538"/>
            <a:ext cx="1805576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Проект был полезен – он собрал все изученное в «единую картину»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502CAEF4-5279-48CC-9EA9-84A0681C93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17" y="1521874"/>
            <a:ext cx="624810" cy="63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3;p49">
            <a:extLst>
              <a:ext uri="{FF2B5EF4-FFF2-40B4-BE49-F238E27FC236}">
                <a16:creationId xmlns:a16="http://schemas.microsoft.com/office/drawing/2014/main" id="{87871A2A-B41C-437F-B58E-0CFD0BFE7C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526" y="1424638"/>
            <a:ext cx="710417" cy="7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2;p49">
            <a:extLst>
              <a:ext uri="{FF2B5EF4-FFF2-40B4-BE49-F238E27FC236}">
                <a16:creationId xmlns:a16="http://schemas.microsoft.com/office/drawing/2014/main" id="{6FA6CC47-20F2-4337-A9FB-63D9FC81DA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059" y="1424638"/>
            <a:ext cx="787262" cy="7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2;p49">
            <a:extLst>
              <a:ext uri="{FF2B5EF4-FFF2-40B4-BE49-F238E27FC236}">
                <a16:creationId xmlns:a16="http://schemas.microsoft.com/office/drawing/2014/main" id="{FBBCCFCC-5A07-4137-A045-2FA8D794CAD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437" y="1424638"/>
            <a:ext cx="740079" cy="7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27;p61">
            <a:extLst>
              <a:ext uri="{FF2B5EF4-FFF2-40B4-BE49-F238E27FC236}">
                <a16:creationId xmlns:a16="http://schemas.microsoft.com/office/drawing/2014/main" id="{097EAEF9-70EC-4AD6-B854-0837A11AFFA1}"/>
              </a:ext>
            </a:extLst>
          </p:cNvPr>
          <p:cNvSpPr txBox="1"/>
          <p:nvPr/>
        </p:nvSpPr>
        <p:spPr>
          <a:xfrm>
            <a:off x="7052688" y="2510437"/>
            <a:ext cx="1805576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Планы: применять знания на практике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Автоматизация обработки заказов через двустороннюю интеграцию CRM и 1С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Смирнов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Руководитель группы разработки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BBC40B-83A6-4908-9EB8-75DF62C3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155324"/>
            <a:ext cx="2283808" cy="2246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Этапы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Описания этапов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610720591"/>
              </p:ext>
            </p:extLst>
          </p:nvPr>
        </p:nvGraphicFramePr>
        <p:xfrm>
          <a:off x="952500" y="2776020"/>
          <a:ext cx="7239000" cy="1280070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3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остатков товаров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новых заказов в 1С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Автоматизировать выгрузку статусов обработки заказа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CRM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интеграцию заказами между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CRM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1С для исключения из процесса менеджера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67" y="1265652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67" y="1978849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67" y="2655119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267" y="332296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267" y="399083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Этапы проекта</a:t>
            </a:r>
            <a:endParaRPr dirty="0"/>
          </a:p>
        </p:txBody>
      </p:sp>
      <p:sp>
        <p:nvSpPr>
          <p:cNvPr id="543" name="Google Shape;543;p69"/>
          <p:cNvSpPr txBox="1"/>
          <p:nvPr/>
        </p:nvSpPr>
        <p:spPr>
          <a:xfrm>
            <a:off x="1402692" y="1355313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402692" y="2068510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402692" y="2744780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402692" y="341262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402692" y="408049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>
            <p:extLst>
              <p:ext uri="{D42A27DB-BD31-4B8C-83A1-F6EECF244321}">
                <p14:modId xmlns:p14="http://schemas.microsoft.com/office/powerpoint/2010/main" val="2529051848"/>
              </p:ext>
            </p:extLst>
          </p:nvPr>
        </p:nvGraphicFramePr>
        <p:xfrm>
          <a:off x="2675542" y="1238152"/>
          <a:ext cx="5494225" cy="3247569"/>
        </p:xfrm>
        <a:graphic>
          <a:graphicData uri="http://schemas.openxmlformats.org/drawingml/2006/table">
            <a:tbl>
              <a:tblPr>
                <a:noFill/>
                <a:tableStyleId>{5F32E0C2-5267-4A19-B85C-BD7225A81437}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09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процесса в нотации BPMN: «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IS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»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«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BE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»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9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Визуализация архитектуры решения: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C4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ER-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диаграмма</a:t>
                      </a:r>
                      <a:endParaRPr lang="en-US" sz="15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2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базе библиотеки стандартных подсистем</a:t>
                      </a:r>
                      <a:b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Интегарция через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Unit-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Сценарное тестирование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02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710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1. </a:t>
            </a:r>
            <a:r>
              <a:rPr lang="en-US" dirty="0"/>
              <a:t>BPMN</a:t>
            </a:r>
            <a:r>
              <a:rPr lang="ru-RU" dirty="0"/>
              <a:t>:</a:t>
            </a:r>
            <a:r>
              <a:rPr lang="ru" dirty="0"/>
              <a:t> </a:t>
            </a:r>
            <a:r>
              <a:rPr lang="en-US" dirty="0"/>
              <a:t>AS IS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9D43E8-DB09-4443-9D50-ABB8F0890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260" y="989920"/>
            <a:ext cx="8735480" cy="3751433"/>
          </a:xfrm>
          <a:prstGeom prst="rect">
            <a:avLst/>
          </a:prstGeom>
        </p:spPr>
      </p:pic>
      <p:sp>
        <p:nvSpPr>
          <p:cNvPr id="10" name="Google Shape;461;p64">
            <a:extLst>
              <a:ext uri="{FF2B5EF4-FFF2-40B4-BE49-F238E27FC236}">
                <a16:creationId xmlns:a16="http://schemas.microsoft.com/office/drawing/2014/main" id="{6F061779-0A9D-4EC5-9E39-37B7BE505086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62;p64">
            <a:extLst>
              <a:ext uri="{FF2B5EF4-FFF2-40B4-BE49-F238E27FC236}">
                <a16:creationId xmlns:a16="http://schemas.microsoft.com/office/drawing/2014/main" id="{CB26339E-0D8D-4B4B-AEAE-97E02E760E30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bpmn.io</a:t>
            </a:r>
          </a:p>
        </p:txBody>
      </p:sp>
    </p:spTree>
    <p:extLst>
      <p:ext uri="{BB962C8B-B14F-4D97-AF65-F5344CB8AC3E}">
        <p14:creationId xmlns:p14="http://schemas.microsoft.com/office/powerpoint/2010/main" val="262339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1. </a:t>
            </a:r>
            <a:r>
              <a:rPr lang="en-US" dirty="0"/>
              <a:t>BPMN</a:t>
            </a:r>
            <a:r>
              <a:rPr lang="ru-RU" dirty="0"/>
              <a:t>:</a:t>
            </a:r>
            <a:r>
              <a:rPr lang="ru" dirty="0"/>
              <a:t> </a:t>
            </a:r>
            <a:r>
              <a:rPr lang="en-US" dirty="0"/>
              <a:t>TO BE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EEBC4C-AE6E-4A07-9176-00B60D19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30" y="984739"/>
            <a:ext cx="5850988" cy="3731497"/>
          </a:xfrm>
          <a:prstGeom prst="rect">
            <a:avLst/>
          </a:prstGeom>
        </p:spPr>
      </p:pic>
      <p:sp>
        <p:nvSpPr>
          <p:cNvPr id="9" name="Google Shape;461;p64">
            <a:extLst>
              <a:ext uri="{FF2B5EF4-FFF2-40B4-BE49-F238E27FC236}">
                <a16:creationId xmlns:a16="http://schemas.microsoft.com/office/drawing/2014/main" id="{B1B63EB0-CB81-4778-9433-7A6499ECAD63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62;p64">
            <a:extLst>
              <a:ext uri="{FF2B5EF4-FFF2-40B4-BE49-F238E27FC236}">
                <a16:creationId xmlns:a16="http://schemas.microsoft.com/office/drawing/2014/main" id="{9A111B96-5D51-46BD-9A84-17D1F8EE9E6E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bpmn.io</a:t>
            </a:r>
          </a:p>
        </p:txBody>
      </p:sp>
      <p:sp>
        <p:nvSpPr>
          <p:cNvPr id="15" name="Google Shape;462;p64">
            <a:extLst>
              <a:ext uri="{FF2B5EF4-FFF2-40B4-BE49-F238E27FC236}">
                <a16:creationId xmlns:a16="http://schemas.microsoft.com/office/drawing/2014/main" id="{C84FDC2B-ACA2-4EF6-985E-2C6A885EF023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" name="Google Shape;374;p54">
            <a:extLst>
              <a:ext uri="{FF2B5EF4-FFF2-40B4-BE49-F238E27FC236}">
                <a16:creationId xmlns:a16="http://schemas.microsoft.com/office/drawing/2014/main" id="{51AF2482-CD42-4D2D-AE5B-8F7426E21291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Исключена работа менеджера в процессе, все операции выполняются автоматически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267;p49">
            <a:extLst>
              <a:ext uri="{FF2B5EF4-FFF2-40B4-BE49-F238E27FC236}">
                <a16:creationId xmlns:a16="http://schemas.microsoft.com/office/drawing/2014/main" id="{CE8B3C7C-2A1F-491E-8983-2CD246D720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1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565231" y="196476"/>
            <a:ext cx="6652200" cy="66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 2. </a:t>
            </a:r>
            <a:r>
              <a:rPr lang="en-US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C4</a:t>
            </a:r>
            <a:r>
              <a:rPr lang="ru-RU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диаграмма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809E63-8C58-4774-8428-127A872F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1" y="949570"/>
            <a:ext cx="4006769" cy="3837510"/>
          </a:xfrm>
          <a:prstGeom prst="rect">
            <a:avLst/>
          </a:prstGeom>
        </p:spPr>
      </p:pic>
      <p:sp>
        <p:nvSpPr>
          <p:cNvPr id="12" name="Google Shape;461;p64">
            <a:extLst>
              <a:ext uri="{FF2B5EF4-FFF2-40B4-BE49-F238E27FC236}">
                <a16:creationId xmlns:a16="http://schemas.microsoft.com/office/drawing/2014/main" id="{F4207178-0FB1-4809-8464-9CAB406B91CE}"/>
              </a:ext>
            </a:extLst>
          </p:cNvPr>
          <p:cNvSpPr/>
          <p:nvPr/>
        </p:nvSpPr>
        <p:spPr>
          <a:xfrm>
            <a:off x="6289534" y="258466"/>
            <a:ext cx="2623800" cy="520504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62;p64">
            <a:extLst>
              <a:ext uri="{FF2B5EF4-FFF2-40B4-BE49-F238E27FC236}">
                <a16:creationId xmlns:a16="http://schemas.microsoft.com/office/drawing/2014/main" id="{DECDA380-C376-497D-BBFA-F53249BC0C77}"/>
              </a:ext>
            </a:extLst>
          </p:cNvPr>
          <p:cNvSpPr txBox="1"/>
          <p:nvPr/>
        </p:nvSpPr>
        <p:spPr>
          <a:xfrm>
            <a:off x="6378934" y="258466"/>
            <a:ext cx="24450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PlantUML</a:t>
            </a:r>
            <a:endParaRPr lang="en-US" sz="17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462;p64">
            <a:extLst>
              <a:ext uri="{FF2B5EF4-FFF2-40B4-BE49-F238E27FC236}">
                <a16:creationId xmlns:a16="http://schemas.microsoft.com/office/drawing/2014/main" id="{CB944FC4-DE01-494A-B491-613A5507E0C7}"/>
              </a:ext>
            </a:extLst>
          </p:cNvPr>
          <p:cNvSpPr txBox="1"/>
          <p:nvPr/>
        </p:nvSpPr>
        <p:spPr>
          <a:xfrm>
            <a:off x="6378934" y="185348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" name="Google Shape;374;p54">
            <a:extLst>
              <a:ext uri="{FF2B5EF4-FFF2-40B4-BE49-F238E27FC236}">
                <a16:creationId xmlns:a16="http://schemas.microsoft.com/office/drawing/2014/main" id="{3A6FA263-5BFB-48BD-B185-46A534A9749B}"/>
              </a:ext>
            </a:extLst>
          </p:cNvPr>
          <p:cNvSpPr/>
          <p:nvPr/>
        </p:nvSpPr>
        <p:spPr>
          <a:xfrm>
            <a:off x="6536991" y="1155220"/>
            <a:ext cx="2184978" cy="35082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3 очереди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RMQ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1800" dirty="0">
                <a:latin typeface="Roboto"/>
                <a:ea typeface="Roboto"/>
                <a:cs typeface="Roboto"/>
                <a:sym typeface="Roboto"/>
              </a:rPr>
            </a:b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Остатки товаров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Статусы заказов 1С</a:t>
            </a:r>
          </a:p>
          <a:p>
            <a:pPr marL="285750" lvl="0" indent="-28575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Новые заказы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CRM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08F79AA4-BB7F-4B08-9C7C-4397D5A694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403" y="4113677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19691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765</Words>
  <Application>Microsoft Office PowerPoint</Application>
  <PresentationFormat>Экран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обработки заказов через двустороннюю интеграцию CRM и 1С    </vt:lpstr>
      <vt:lpstr>План защиты</vt:lpstr>
      <vt:lpstr>Презентация PowerPoint</vt:lpstr>
      <vt:lpstr>Этапы проекта</vt:lpstr>
      <vt:lpstr>Этап 1. BPMN: AS IS</vt:lpstr>
      <vt:lpstr>Этап 1. BPMN: TO BE</vt:lpstr>
      <vt:lpstr>Этап 2. C4 диаграмма</vt:lpstr>
      <vt:lpstr>Этап 2. ER диаграмма</vt:lpstr>
      <vt:lpstr>Этап 3. MVP</vt:lpstr>
      <vt:lpstr>Этап 4. Unit-тестирование  </vt:lpstr>
      <vt:lpstr>Этап 5. Сценарное тестирование  </vt:lpstr>
      <vt:lpstr>Выводы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Смирнов</cp:lastModifiedBy>
  <cp:revision>18</cp:revision>
  <dcterms:modified xsi:type="dcterms:W3CDTF">2025-07-29T14:24:33Z</dcterms:modified>
</cp:coreProperties>
</file>